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ssistant" pitchFamily="2" charset="-79"/>
      <p:regular r:id="rId11"/>
    </p:embeddedFont>
    <p:embeddedFont>
      <p:font typeface="Assistant Bold" charset="-79"/>
      <p:regular r:id="rId12"/>
    </p:embeddedFont>
    <p:embeddedFont>
      <p:font typeface="Assistant Semi-Bold" panose="020B0604020202020204" charset="-79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elegraf" panose="020B0604020202020204" charset="0"/>
      <p:regular r:id="rId18"/>
    </p:embeddedFont>
    <p:embeddedFont>
      <p:font typeface="Telegraf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3809"/>
            <a:ext cx="18288000" cy="9575"/>
          </a:xfrm>
          <a:prstGeom prst="rect">
            <a:avLst/>
          </a:prstGeom>
          <a:solidFill>
            <a:srgbClr val="FE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86787" y="400050"/>
            <a:ext cx="63520" cy="1237093"/>
          </a:xfrm>
          <a:prstGeom prst="rect">
            <a:avLst/>
          </a:prstGeom>
          <a:solidFill>
            <a:srgbClr val="C0E8DF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16770298" y="8769298"/>
            <a:ext cx="489002" cy="489002"/>
            <a:chOff x="0" y="0"/>
            <a:chExt cx="652003" cy="652003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10800000">
              <a:off x="0" y="0"/>
              <a:ext cx="652003" cy="652003"/>
              <a:chOff x="0" y="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 rot="-5400000">
              <a:off x="108667" y="108667"/>
              <a:ext cx="434669" cy="434669"/>
            </a:xfrm>
            <a:custGeom>
              <a:avLst/>
              <a:gdLst/>
              <a:ahLst/>
              <a:cxnLst/>
              <a:rect l="l" t="t" r="r" b="b"/>
              <a:pathLst>
                <a:path w="434669" h="434669">
                  <a:moveTo>
                    <a:pt x="0" y="0"/>
                  </a:moveTo>
                  <a:lnTo>
                    <a:pt x="434669" y="0"/>
                  </a:lnTo>
                  <a:lnTo>
                    <a:pt x="434669" y="434669"/>
                  </a:lnTo>
                  <a:lnTo>
                    <a:pt x="0" y="434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04310" y="0"/>
            <a:ext cx="9183690" cy="10287000"/>
          </a:xfrm>
          <a:custGeom>
            <a:avLst/>
            <a:gdLst/>
            <a:ahLst/>
            <a:cxnLst/>
            <a:rect l="l" t="t" r="r" b="b"/>
            <a:pathLst>
              <a:path w="9183690" h="10287000">
                <a:moveTo>
                  <a:pt x="0" y="0"/>
                </a:moveTo>
                <a:lnTo>
                  <a:pt x="9183690" y="0"/>
                </a:lnTo>
                <a:lnTo>
                  <a:pt x="91836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615" r="-211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42404" y="1413918"/>
            <a:ext cx="8336005" cy="7112686"/>
            <a:chOff x="0" y="0"/>
            <a:chExt cx="11114673" cy="9483581"/>
          </a:xfrm>
        </p:grpSpPr>
        <p:sp>
          <p:nvSpPr>
            <p:cNvPr id="10" name="TextBox 10"/>
            <p:cNvSpPr txBox="1"/>
            <p:nvPr/>
          </p:nvSpPr>
          <p:spPr>
            <a:xfrm>
              <a:off x="1" y="-12700"/>
              <a:ext cx="11114672" cy="290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2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8706"/>
              <a:ext cx="11114673" cy="7637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27"/>
                </a:lnSpc>
              </a:pPr>
              <a:r>
                <a:rPr lang="en-US" sz="10025" b="1" spc="100" dirty="0">
                  <a:solidFill>
                    <a:srgbClr val="FE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SLEEP  HEALTH </a:t>
              </a:r>
            </a:p>
            <a:p>
              <a:pPr algn="ctr">
                <a:lnSpc>
                  <a:spcPts val="11027"/>
                </a:lnSpc>
              </a:pPr>
              <a:r>
                <a:rPr lang="en-US" sz="10025" b="1" spc="100" dirty="0">
                  <a:solidFill>
                    <a:srgbClr val="FE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&amp; LIFESTYLE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01285"/>
              <a:ext cx="11114673" cy="582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99"/>
                </a:lnSpc>
              </a:pPr>
              <a:r>
                <a:rPr lang="en-US" sz="2599" b="1" spc="77">
                  <a:solidFill>
                    <a:srgbClr val="C0E8D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GROUP THREE PRESENTATION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2530"/>
            <a:ext cx="18288000" cy="1942864"/>
          </a:xfrm>
          <a:prstGeom prst="rect">
            <a:avLst/>
          </a:prstGeom>
          <a:solidFill>
            <a:srgbClr val="254E72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4" name="AutoShape 4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C0E8DF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846382" y="2479815"/>
            <a:ext cx="3299743" cy="5821111"/>
          </a:xfrm>
          <a:custGeom>
            <a:avLst/>
            <a:gdLst/>
            <a:ahLst/>
            <a:cxnLst/>
            <a:rect l="l" t="t" r="r" b="b"/>
            <a:pathLst>
              <a:path w="3299743" h="5852190">
                <a:moveTo>
                  <a:pt x="0" y="0"/>
                </a:moveTo>
                <a:lnTo>
                  <a:pt x="3299743" y="0"/>
                </a:lnTo>
                <a:lnTo>
                  <a:pt x="3299743" y="5852190"/>
                </a:lnTo>
                <a:lnTo>
                  <a:pt x="0" y="585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32" r="-17490" b="-259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98525" y="2495355"/>
            <a:ext cx="3339658" cy="5821111"/>
          </a:xfrm>
          <a:custGeom>
            <a:avLst/>
            <a:gdLst/>
            <a:ahLst/>
            <a:cxnLst/>
            <a:rect l="l" t="t" r="r" b="b"/>
            <a:pathLst>
              <a:path w="3339658" h="5821111">
                <a:moveTo>
                  <a:pt x="0" y="0"/>
                </a:moveTo>
                <a:lnTo>
                  <a:pt x="3339659" y="0"/>
                </a:lnTo>
                <a:lnTo>
                  <a:pt x="3339659" y="5821111"/>
                </a:lnTo>
                <a:lnTo>
                  <a:pt x="0" y="582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95" r="-799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019" y="2479816"/>
            <a:ext cx="3623301" cy="5821111"/>
          </a:xfrm>
          <a:custGeom>
            <a:avLst/>
            <a:gdLst/>
            <a:ahLst/>
            <a:cxnLst/>
            <a:rect l="l" t="t" r="r" b="b"/>
            <a:pathLst>
              <a:path w="3623301" h="5821111">
                <a:moveTo>
                  <a:pt x="0" y="0"/>
                </a:moveTo>
                <a:lnTo>
                  <a:pt x="3623301" y="0"/>
                </a:lnTo>
                <a:lnTo>
                  <a:pt x="3623301" y="5821111"/>
                </a:lnTo>
                <a:lnTo>
                  <a:pt x="0" y="582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05" r="-10530" b="-1667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908003" y="2495355"/>
            <a:ext cx="3785979" cy="5821111"/>
          </a:xfrm>
          <a:custGeom>
            <a:avLst/>
            <a:gdLst/>
            <a:ahLst/>
            <a:cxnLst/>
            <a:rect l="l" t="t" r="r" b="b"/>
            <a:pathLst>
              <a:path w="3785979" h="5821111">
                <a:moveTo>
                  <a:pt x="0" y="0"/>
                </a:moveTo>
                <a:lnTo>
                  <a:pt x="3785979" y="0"/>
                </a:lnTo>
                <a:lnTo>
                  <a:pt x="3785979" y="5821111"/>
                </a:lnTo>
                <a:lnTo>
                  <a:pt x="0" y="582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21" t="-25704" r="-36131" b="-676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90584" y="2479816"/>
            <a:ext cx="3354731" cy="5821111"/>
          </a:xfrm>
          <a:custGeom>
            <a:avLst/>
            <a:gdLst/>
            <a:ahLst/>
            <a:cxnLst/>
            <a:rect l="l" t="t" r="r" b="b"/>
            <a:pathLst>
              <a:path w="3354731" h="6008392">
                <a:moveTo>
                  <a:pt x="0" y="0"/>
                </a:moveTo>
                <a:lnTo>
                  <a:pt x="3354730" y="0"/>
                </a:lnTo>
                <a:lnTo>
                  <a:pt x="3354730" y="6008392"/>
                </a:lnTo>
                <a:lnTo>
                  <a:pt x="0" y="600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83" t="-5067" r="-31451" b="-2326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326068" y="414077"/>
            <a:ext cx="1323904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spc="75">
                <a:solidFill>
                  <a:srgbClr val="FEFFFF"/>
                </a:solidFill>
                <a:latin typeface="Telegraf"/>
                <a:ea typeface="Telegraf"/>
                <a:cs typeface="Telegraf"/>
                <a:sym typeface="Telegraf"/>
              </a:rPr>
              <a:t>BLERJ RESEARCH TEAM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481" y="8701555"/>
            <a:ext cx="3764377" cy="840942"/>
            <a:chOff x="0" y="0"/>
            <a:chExt cx="5019169" cy="112125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"/>
              <a:ext cx="501916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 spc="99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RITA ACQUAH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48181"/>
              <a:ext cx="501916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SENIOR DATA ANALYST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97556" y="8701555"/>
            <a:ext cx="3764377" cy="840942"/>
            <a:chOff x="0" y="0"/>
            <a:chExt cx="5019169" cy="112125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525"/>
              <a:ext cx="501916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 spc="99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BERNICE AKOTO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48181"/>
              <a:ext cx="501916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ASSOCIATE DATA ANALYST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34148" y="8701555"/>
            <a:ext cx="3764377" cy="840942"/>
            <a:chOff x="0" y="0"/>
            <a:chExt cx="5019169" cy="1121256"/>
          </a:xfrm>
        </p:grpSpPr>
        <p:sp>
          <p:nvSpPr>
            <p:cNvPr id="27" name="TextBox 27"/>
            <p:cNvSpPr txBox="1"/>
            <p:nvPr/>
          </p:nvSpPr>
          <p:spPr>
            <a:xfrm>
              <a:off x="0" y="9525"/>
              <a:ext cx="501916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 spc="99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ERIC INKOOM AYITEY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48181"/>
              <a:ext cx="501916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LEAD DATA ANALYST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086166" y="8701555"/>
            <a:ext cx="3764377" cy="840942"/>
            <a:chOff x="0" y="0"/>
            <a:chExt cx="5019169" cy="112125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9525"/>
              <a:ext cx="501916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 spc="99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JESSIE PRAH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48181"/>
              <a:ext cx="501916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ASSOCIATE DATA ANALYST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638184" y="8701555"/>
            <a:ext cx="3764377" cy="840942"/>
            <a:chOff x="0" y="0"/>
            <a:chExt cx="5019169" cy="1121256"/>
          </a:xfrm>
        </p:grpSpPr>
        <p:sp>
          <p:nvSpPr>
            <p:cNvPr id="33" name="TextBox 33"/>
            <p:cNvSpPr txBox="1"/>
            <p:nvPr/>
          </p:nvSpPr>
          <p:spPr>
            <a:xfrm>
              <a:off x="0" y="9525"/>
              <a:ext cx="501916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 spc="99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LINDA SELI MANTEY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648181"/>
              <a:ext cx="501916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PROJECT LEAD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091306" cy="10287000"/>
          </a:xfrm>
          <a:prstGeom prst="rect">
            <a:avLst/>
          </a:prstGeom>
          <a:solidFill>
            <a:srgbClr val="C0E8DF"/>
          </a:solidFill>
        </p:spPr>
      </p:sp>
      <p:grpSp>
        <p:nvGrpSpPr>
          <p:cNvPr id="3" name="Group 3"/>
          <p:cNvGrpSpPr/>
          <p:nvPr/>
        </p:nvGrpSpPr>
        <p:grpSpPr>
          <a:xfrm>
            <a:off x="17195780" y="0"/>
            <a:ext cx="63520" cy="10287000"/>
            <a:chOff x="0" y="0"/>
            <a:chExt cx="84693" cy="13716000"/>
          </a:xfrm>
        </p:grpSpPr>
        <p:sp>
          <p:nvSpPr>
            <p:cNvPr id="4" name="AutoShape 4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0091306" y="0"/>
            <a:ext cx="8196694" cy="10632904"/>
          </a:xfrm>
          <a:custGeom>
            <a:avLst/>
            <a:gdLst/>
            <a:ahLst/>
            <a:cxnLst/>
            <a:rect l="l" t="t" r="r" b="b"/>
            <a:pathLst>
              <a:path w="8196694" h="10632904">
                <a:moveTo>
                  <a:pt x="0" y="0"/>
                </a:moveTo>
                <a:lnTo>
                  <a:pt x="8196694" y="0"/>
                </a:lnTo>
                <a:lnTo>
                  <a:pt x="8196694" y="10632904"/>
                </a:lnTo>
                <a:lnTo>
                  <a:pt x="0" y="1063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699" t="-2650" b="-265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46876" y="1749976"/>
            <a:ext cx="6997554" cy="8166390"/>
            <a:chOff x="0" y="0"/>
            <a:chExt cx="9330072" cy="10888520"/>
          </a:xfrm>
        </p:grpSpPr>
        <p:sp>
          <p:nvSpPr>
            <p:cNvPr id="16" name="TextBox 16"/>
            <p:cNvSpPr txBox="1"/>
            <p:nvPr/>
          </p:nvSpPr>
          <p:spPr>
            <a:xfrm>
              <a:off x="1" y="2088073"/>
              <a:ext cx="9330069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111">
                  <a:solidFill>
                    <a:srgbClr val="254E72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KEY OBJECTIVES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9330070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50"/>
                </a:lnSpc>
              </a:pPr>
              <a:r>
                <a:rPr lang="en-US" sz="7500" spc="75">
                  <a:solidFill>
                    <a:srgbClr val="254E72"/>
                  </a:solidFill>
                  <a:latin typeface="Telegraf"/>
                  <a:ea typeface="Telegraf"/>
                  <a:cs typeface="Telegraf"/>
                  <a:sym typeface="Telegraf"/>
                </a:rPr>
                <a:t>Overview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" y="3120141"/>
              <a:ext cx="9330070" cy="7697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8787" lvl="1" indent="-229393" algn="l">
                <a:lnSpc>
                  <a:spcPts val="4249"/>
                </a:lnSpc>
                <a:buFont typeface="Arial"/>
                <a:buChar char="•"/>
              </a:pPr>
              <a:r>
                <a:rPr lang="en-US" sz="2124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This dataset provides a comprehensive view of sleep patterns and lifestyle factors among active working professionals.</a:t>
              </a:r>
            </a:p>
            <a:p>
              <a:pPr marL="458787" lvl="1" indent="-229393" algn="l">
                <a:lnSpc>
                  <a:spcPts val="4249"/>
                </a:lnSpc>
                <a:buFont typeface="Arial"/>
                <a:buChar char="•"/>
              </a:pPr>
              <a:r>
                <a:rPr lang="en-US" sz="2124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We will explore vital metrics including sleep duration, quality, stress levels, and BMI categories.</a:t>
              </a:r>
            </a:p>
            <a:p>
              <a:pPr marL="458787" lvl="1" indent="-229393" algn="l">
                <a:lnSpc>
                  <a:spcPts val="4249"/>
                </a:lnSpc>
                <a:buFont typeface="Arial"/>
                <a:buChar char="•"/>
              </a:pPr>
              <a:r>
                <a:rPr lang="en-US" sz="2124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 The analysis will examine the correlation between lifestyle habits, cardiovascular health (blood pressure, heart rate), and the prevalence of sleep disorders.</a:t>
              </a:r>
            </a:p>
            <a:p>
              <a:pPr marL="458787" lvl="1" indent="-229393" algn="l">
                <a:lnSpc>
                  <a:spcPts val="4249"/>
                </a:lnSpc>
                <a:buFont typeface="Arial"/>
                <a:buChar char="•"/>
              </a:pPr>
              <a:r>
                <a:rPr lang="en-US" sz="2124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This study is specifically targeted toward understanding the sleep health of the active working class.</a:t>
              </a:r>
            </a:p>
            <a:p>
              <a:pPr algn="l">
                <a:lnSpc>
                  <a:spcPts val="4249"/>
                </a:lnSpc>
              </a:pPr>
              <a:endParaRPr lang="en-US" sz="2124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227238" cy="10287000"/>
          </a:xfrm>
          <a:prstGeom prst="rect">
            <a:avLst/>
          </a:prstGeom>
          <a:solidFill>
            <a:srgbClr val="254E72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4" name="AutoShape 4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C0E8DF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98676" y="677149"/>
            <a:ext cx="7800339" cy="176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Sleep Duration (hours):</a:t>
            </a:r>
            <a:r>
              <a:rPr lang="en-US" sz="2399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 The number of hours the person sleeps per day.</a:t>
            </a:r>
          </a:p>
          <a:p>
            <a:pPr algn="l">
              <a:lnSpc>
                <a:spcPts val="3599"/>
              </a:lnSpc>
            </a:pPr>
            <a:r>
              <a:rPr lang="en-US" sz="2399" b="1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Quality of Sleep (scale: 1-10): </a:t>
            </a:r>
            <a:r>
              <a:rPr lang="en-US" sz="2399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A subjective rating of the quality of sleep, ranging from 1 to 10.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8676" y="2636502"/>
            <a:ext cx="7231543" cy="534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 dirty="0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Physical Activity Level (minutes/day):</a:t>
            </a:r>
            <a:r>
              <a:rPr lang="en-US" sz="23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 The number of minutes the person engages in physical activity daily.</a:t>
            </a:r>
          </a:p>
          <a:p>
            <a:pPr algn="l">
              <a:lnSpc>
                <a:spcPts val="3599"/>
              </a:lnSpc>
            </a:pPr>
            <a:r>
              <a:rPr lang="en-US" sz="2399" b="1" dirty="0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Stress Level (scale: 1-10):</a:t>
            </a:r>
            <a:r>
              <a:rPr lang="en-US" sz="23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 A subjective rating of the stress level experienced by the person, ranging from 1 to 10.</a:t>
            </a:r>
          </a:p>
          <a:p>
            <a:pPr algn="l">
              <a:lnSpc>
                <a:spcPts val="3599"/>
              </a:lnSpc>
            </a:pPr>
            <a:r>
              <a:rPr lang="en-US" sz="2399" b="1" dirty="0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BMI Category: </a:t>
            </a:r>
            <a:r>
              <a:rPr lang="en-US" sz="23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The BMI category of the person (e.g., Underweight, Normal, Overweight).</a:t>
            </a:r>
          </a:p>
          <a:p>
            <a:pPr algn="l">
              <a:lnSpc>
                <a:spcPts val="3599"/>
              </a:lnSpc>
            </a:pPr>
            <a:r>
              <a:rPr lang="en-US" sz="2399" b="1" dirty="0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Blood Pressure (systolic/diastolic): </a:t>
            </a:r>
            <a:r>
              <a:rPr lang="en-US" sz="23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The blood pressure measurement of the person, indicated as systolic pressure over diastolic pressure.</a:t>
            </a:r>
          </a:p>
          <a:p>
            <a:pPr algn="l">
              <a:lnSpc>
                <a:spcPts val="3599"/>
              </a:lnSpc>
            </a:pPr>
            <a:r>
              <a:rPr lang="en-US" sz="2399" b="1" dirty="0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Daily Steps</a:t>
            </a:r>
            <a:r>
              <a:rPr lang="en-US" sz="23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: The number of steps the person takes per day.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8676" y="8174338"/>
            <a:ext cx="7231543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Sleep Disorder:</a:t>
            </a:r>
            <a:r>
              <a:rPr lang="en-US" sz="2399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 The presence or absence of a sleep disorder in the person (None, Insomnia, Sleep Apnea).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7717" y="5143500"/>
            <a:ext cx="6005171" cy="548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5400" b="1" spc="34" dirty="0">
                <a:solidFill>
                  <a:srgbClr val="FE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VARIABLES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4654" y="6893571"/>
            <a:ext cx="554317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700" b="1" spc="188" dirty="0">
                <a:solidFill>
                  <a:srgbClr val="FE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Source : Kaggle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4638" y="1237094"/>
            <a:ext cx="5599240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1" spc="72" dirty="0">
                <a:solidFill>
                  <a:srgbClr val="FE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About The 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254E72"/>
          </a:solidFill>
        </p:spPr>
      </p:sp>
      <p:grpSp>
        <p:nvGrpSpPr>
          <p:cNvPr id="3" name="Group 3"/>
          <p:cNvGrpSpPr/>
          <p:nvPr/>
        </p:nvGrpSpPr>
        <p:grpSpPr>
          <a:xfrm>
            <a:off x="0" y="986837"/>
            <a:ext cx="18288000" cy="63520"/>
            <a:chOff x="0" y="0"/>
            <a:chExt cx="24384000" cy="84693"/>
          </a:xfrm>
        </p:grpSpPr>
        <p:sp>
          <p:nvSpPr>
            <p:cNvPr id="4" name="AutoShape 4"/>
            <p:cNvSpPr/>
            <p:nvPr/>
          </p:nvSpPr>
          <p:spPr>
            <a:xfrm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1529710" y="952500"/>
            <a:ext cx="6758290" cy="4156664"/>
          </a:xfrm>
          <a:custGeom>
            <a:avLst/>
            <a:gdLst/>
            <a:ahLst/>
            <a:cxnLst/>
            <a:rect l="l" t="t" r="r" b="b"/>
            <a:pathLst>
              <a:path w="6758290" h="5440424">
                <a:moveTo>
                  <a:pt x="0" y="0"/>
                </a:moveTo>
                <a:lnTo>
                  <a:pt x="6758290" y="0"/>
                </a:lnTo>
                <a:lnTo>
                  <a:pt x="6758290" y="5440424"/>
                </a:lnTo>
                <a:lnTo>
                  <a:pt x="0" y="544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0125" y="1975943"/>
            <a:ext cx="63731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spc="75" dirty="0">
                <a:solidFill>
                  <a:srgbClr val="FEFFFF"/>
                </a:solidFill>
                <a:latin typeface="Telegraf"/>
                <a:ea typeface="Telegraf"/>
                <a:cs typeface="Telegraf"/>
                <a:sym typeface="Telegraf"/>
              </a:rPr>
              <a:t>RESEARCH QUESTIONS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8304" y="5473365"/>
            <a:ext cx="7667496" cy="4826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3497" lvl="1" indent="-281749" algn="l">
              <a:lnSpc>
                <a:spcPts val="4802"/>
              </a:lnSpc>
              <a:buFont typeface="Arial"/>
              <a:buChar char="•"/>
            </a:pPr>
            <a:r>
              <a:rPr lang="en-US" sz="260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Which Occupation has the most stress level?</a:t>
            </a:r>
          </a:p>
          <a:p>
            <a:pPr marL="563497" lvl="1" indent="-281749" algn="l">
              <a:lnSpc>
                <a:spcPts val="4802"/>
              </a:lnSpc>
              <a:buFont typeface="Arial"/>
              <a:buChar char="•"/>
            </a:pPr>
            <a:r>
              <a:rPr lang="en-US" sz="260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What is the distribution of sleep disorder across gender?</a:t>
            </a:r>
          </a:p>
          <a:p>
            <a:pPr marL="563497" lvl="1" indent="-281749" algn="l">
              <a:lnSpc>
                <a:spcPts val="4802"/>
              </a:lnSpc>
              <a:buFont typeface="Arial"/>
              <a:buChar char="•"/>
            </a:pPr>
            <a:r>
              <a:rPr lang="en-US" sz="260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What is the gender distribution against BMI?</a:t>
            </a:r>
          </a:p>
          <a:p>
            <a:pPr algn="l">
              <a:lnSpc>
                <a:spcPts val="4802"/>
              </a:lnSpc>
            </a:pPr>
            <a:endParaRPr lang="en-US" sz="2609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4802"/>
              </a:lnSpc>
            </a:pPr>
            <a:endParaRPr lang="en-US" sz="2609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4802"/>
              </a:lnSpc>
            </a:pPr>
            <a:endParaRPr lang="en-US" sz="2609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4802"/>
              </a:lnSpc>
            </a:pPr>
            <a:endParaRPr lang="en-US" sz="2609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05800" y="5473365"/>
            <a:ext cx="9011991" cy="590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What is the correlation between the average blood pressure and the quality of sleep?</a:t>
            </a:r>
          </a:p>
          <a:p>
            <a:pPr marL="561341" lvl="1" indent="-280670" algn="l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What is the BMI against Age Group?</a:t>
            </a:r>
          </a:p>
          <a:p>
            <a:pPr marL="561341" lvl="1" indent="-280670" algn="l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What is the relationship between the  stress level and sleep duration?</a:t>
            </a:r>
          </a:p>
          <a:p>
            <a:pPr marL="561341" lvl="1" indent="-280670" algn="l">
              <a:lnSpc>
                <a:spcPts val="4914"/>
              </a:lnSpc>
              <a:buFont typeface="Arial"/>
              <a:buChar char="•"/>
            </a:pPr>
            <a:r>
              <a:rPr lang="en-US" sz="2600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What is the correlation between Stress level and  Blood Pressure?</a:t>
            </a:r>
          </a:p>
          <a:p>
            <a:pPr algn="l">
              <a:lnSpc>
                <a:spcPts val="4680"/>
              </a:lnSpc>
            </a:pPr>
            <a:endParaRPr lang="en-US" sz="2600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4680"/>
              </a:lnSpc>
            </a:pPr>
            <a:endParaRPr lang="en-US" sz="2600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4680"/>
              </a:lnSpc>
            </a:pPr>
            <a:endParaRPr lang="en-US" sz="2600" dirty="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010A8-E705-416B-BE46-DCF81CB6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" y="0"/>
            <a:ext cx="18291549" cy="102850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254E72"/>
          </a:solidFill>
        </p:spPr>
      </p:sp>
      <p:grpSp>
        <p:nvGrpSpPr>
          <p:cNvPr id="3" name="Group 3"/>
          <p:cNvGrpSpPr/>
          <p:nvPr/>
        </p:nvGrpSpPr>
        <p:grpSpPr>
          <a:xfrm>
            <a:off x="0" y="986837"/>
            <a:ext cx="18288000" cy="63520"/>
            <a:chOff x="0" y="0"/>
            <a:chExt cx="24384000" cy="84693"/>
          </a:xfrm>
        </p:grpSpPr>
        <p:sp>
          <p:nvSpPr>
            <p:cNvPr id="4" name="AutoShape 4"/>
            <p:cNvSpPr/>
            <p:nvPr/>
          </p:nvSpPr>
          <p:spPr>
            <a:xfrm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1582400" y="986835"/>
            <a:ext cx="6705600" cy="4071603"/>
          </a:xfrm>
          <a:custGeom>
            <a:avLst/>
            <a:gdLst/>
            <a:ahLst/>
            <a:cxnLst/>
            <a:rect l="l" t="t" r="r" b="b"/>
            <a:pathLst>
              <a:path w="5837866" h="6196368">
                <a:moveTo>
                  <a:pt x="0" y="0"/>
                </a:moveTo>
                <a:lnTo>
                  <a:pt x="5837866" y="0"/>
                </a:lnTo>
                <a:lnTo>
                  <a:pt x="5837866" y="6196369"/>
                </a:lnTo>
                <a:lnTo>
                  <a:pt x="0" y="6196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1" t="-9746" r="-78095" b="-314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43329" y="1975943"/>
            <a:ext cx="63731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spc="75" dirty="0">
                <a:solidFill>
                  <a:srgbClr val="FEFFFF"/>
                </a:solidFill>
                <a:latin typeface="Telegraf"/>
                <a:ea typeface="Telegraf"/>
                <a:cs typeface="Telegraf"/>
                <a:sym typeface="Telegraf"/>
              </a:rPr>
              <a:t>FINDINGS &amp;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4143" y="5385702"/>
            <a:ext cx="637310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spc="111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FROM OUR FINDINGS: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4142" y="6162372"/>
            <a:ext cx="9438057" cy="281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Nurses had the most  Stress level</a:t>
            </a: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We observed a higher incidence of insomnia in males and a higher incidence of sleep apnea in females within the dataset.</a:t>
            </a: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A higher proportion of females were classified as overweight compared to males.</a:t>
            </a: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Sleep quality has an impact on blood pressure levels.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0" y="5513244"/>
            <a:ext cx="8005944" cy="44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977" b="1" spc="119">
                <a:solidFill>
                  <a:srgbClr val="254E7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FROM OUR FINDINGS: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14184" y="6157309"/>
            <a:ext cx="7529674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There was a significant increase in overweight individuals within the population aged 40 and older.</a:t>
            </a: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Shorter sleep duration was associated with higher stress levels.</a:t>
            </a: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Higher stress levels are associated with higher blood pressure readings.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8672741" cy="5143500"/>
          </a:xfrm>
          <a:prstGeom prst="rect">
            <a:avLst/>
          </a:prstGeom>
          <a:solidFill>
            <a:srgbClr val="C0E8D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4" name="AutoShape 4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71950" y="1683835"/>
            <a:ext cx="7231543" cy="131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2" lvl="1" indent="-388616" algn="l">
              <a:lnSpc>
                <a:spcPts val="5399"/>
              </a:lnSpc>
              <a:buFont typeface="Arial"/>
              <a:buChar char="•"/>
            </a:pPr>
            <a:r>
              <a:rPr lang="en-US" sz="3599" dirty="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Physical activities are encouraged to maintain a healthy weight.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129" y="6911082"/>
            <a:ext cx="7445748" cy="99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7"/>
              </a:lnSpc>
            </a:pPr>
            <a:r>
              <a:rPr lang="en-US" sz="6425" spc="64" dirty="0">
                <a:solidFill>
                  <a:srgbClr val="254E72"/>
                </a:solidFill>
                <a:latin typeface="Telegraf"/>
                <a:ea typeface="Telegraf"/>
                <a:cs typeface="Telegraf"/>
                <a:sym typeface="Telegraf"/>
              </a:rPr>
              <a:t>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71950" y="3774996"/>
            <a:ext cx="7231543" cy="339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Consuming nutrient-rich foods supports the body's ability to regulate stress responses.</a:t>
            </a:r>
          </a:p>
          <a:p>
            <a:pPr algn="l">
              <a:lnSpc>
                <a:spcPts val="5400"/>
              </a:lnSpc>
            </a:pPr>
            <a:endParaRPr lang="en-US" sz="3600">
              <a:solidFill>
                <a:srgbClr val="254E7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5400"/>
              </a:lnSpc>
            </a:pPr>
            <a:r>
              <a:rPr lang="en-US" sz="3600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5180" y="6596443"/>
            <a:ext cx="7231543" cy="131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2" lvl="1" indent="-388616" algn="l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54E72"/>
                </a:solidFill>
                <a:latin typeface="Assistant"/>
                <a:ea typeface="Assistant"/>
                <a:cs typeface="Assistant"/>
                <a:sym typeface="Assistant"/>
              </a:rPr>
              <a:t>Maintain consistent sleep schedule.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-2048182"/>
            <a:ext cx="8672741" cy="7573873"/>
          </a:xfrm>
          <a:custGeom>
            <a:avLst/>
            <a:gdLst/>
            <a:ahLst/>
            <a:cxnLst/>
            <a:rect l="l" t="t" r="r" b="b"/>
            <a:pathLst>
              <a:path w="8672741" h="7573873">
                <a:moveTo>
                  <a:pt x="0" y="0"/>
                </a:moveTo>
                <a:lnTo>
                  <a:pt x="8672741" y="0"/>
                </a:lnTo>
                <a:lnTo>
                  <a:pt x="8672741" y="7573873"/>
                </a:lnTo>
                <a:lnTo>
                  <a:pt x="0" y="757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48" r="-720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837"/>
            <a:ext cx="18288000" cy="63520"/>
            <a:chOff x="0" y="0"/>
            <a:chExt cx="24384000" cy="84693"/>
          </a:xfrm>
        </p:grpSpPr>
        <p:sp>
          <p:nvSpPr>
            <p:cNvPr id="3" name="AutoShape 3"/>
            <p:cNvSpPr/>
            <p:nvPr/>
          </p:nvSpPr>
          <p:spPr>
            <a:xfrm>
              <a:off x="0" y="35963"/>
              <a:ext cx="24384000" cy="12766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46199" y="3417223"/>
            <a:ext cx="467037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spc="75">
                <a:solidFill>
                  <a:srgbClr val="254E72"/>
                </a:solidFill>
                <a:latin typeface="Telegraf"/>
                <a:ea typeface="Telegraf"/>
                <a:cs typeface="Telegraf"/>
                <a:sym typeface="Telegraf"/>
              </a:rPr>
              <a:t>Talk to 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31122" y="3417223"/>
            <a:ext cx="5810679" cy="1357199"/>
            <a:chOff x="0" y="0"/>
            <a:chExt cx="7747572" cy="1809598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7747572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 b="1" spc="139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E-mail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4556"/>
              <a:ext cx="7747572" cy="95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199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info@blerj.com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31122" y="5347349"/>
            <a:ext cx="5810679" cy="1376249"/>
            <a:chOff x="0" y="0"/>
            <a:chExt cx="7747572" cy="18349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747572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3599" b="1" spc="143">
                  <a:solidFill>
                    <a:srgbClr val="254E72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Phone Number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79956"/>
              <a:ext cx="7747572" cy="95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199">
                  <a:solidFill>
                    <a:srgbClr val="254E72"/>
                  </a:solidFill>
                  <a:latin typeface="Assistant"/>
                  <a:ea typeface="Assistant"/>
                  <a:cs typeface="Assistant"/>
                  <a:sym typeface="Assistant"/>
                </a:rPr>
                <a:t>+233 - 24 - 123 - 4567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508</Words>
  <Application>Microsoft Office PowerPoint</Application>
  <PresentationFormat>Custom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Telegraf Bold</vt:lpstr>
      <vt:lpstr>Assistant Bold</vt:lpstr>
      <vt:lpstr>Assistant Semi-Bold</vt:lpstr>
      <vt:lpstr>Arial</vt:lpstr>
      <vt:lpstr>Assistant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Mental Health Medical Presentation</dc:title>
  <dc:creator>vincentia asase fayorsey</dc:creator>
  <cp:lastModifiedBy>Nhanaba Qwame Hesky</cp:lastModifiedBy>
  <cp:revision>14</cp:revision>
  <dcterms:created xsi:type="dcterms:W3CDTF">2006-08-16T00:00:00Z</dcterms:created>
  <dcterms:modified xsi:type="dcterms:W3CDTF">2025-02-22T21:59:31Z</dcterms:modified>
  <dc:identifier>DAGfjiegxY0</dc:identifier>
</cp:coreProperties>
</file>